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aleway"/>
      <p:regular r:id="rId27"/>
      <p:bold r:id="rId28"/>
      <p:italic r:id="rId29"/>
      <p:boldItalic r:id="rId30"/>
    </p:embeddedFont>
    <p:embeddedFont>
      <p:font typeface="Proxima Nova"/>
      <p:regular r:id="rId31"/>
      <p:bold r:id="rId32"/>
      <p:italic r:id="rId33"/>
      <p:boldItalic r:id="rId34"/>
    </p:embeddedFont>
    <p:embeddedFont>
      <p:font typeface="Lato"/>
      <p:regular r:id="rId35"/>
      <p:bold r:id="rId36"/>
      <p:italic r:id="rId37"/>
      <p:boldItalic r:id="rId38"/>
    </p:embeddedFont>
    <p:embeddedFont>
      <p:font typeface="Montserrat"/>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fntdata"/><Relationship Id="rId20" Type="http://schemas.openxmlformats.org/officeDocument/2006/relationships/slide" Target="slides/slide15.xml"/><Relationship Id="rId42" Type="http://schemas.openxmlformats.org/officeDocument/2006/relationships/font" Target="fonts/Montserrat-boldItalic.fntdata"/><Relationship Id="rId41" Type="http://schemas.openxmlformats.org/officeDocument/2006/relationships/font" Target="fonts/Montserrat-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bold.fntdata"/><Relationship Id="rId27" Type="http://schemas.openxmlformats.org/officeDocument/2006/relationships/font" Target="fonts/Raleway-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roximaNova-regular.fntdata"/><Relationship Id="rId30" Type="http://schemas.openxmlformats.org/officeDocument/2006/relationships/font" Target="fonts/Raleway-boldItalic.fntdata"/><Relationship Id="rId11" Type="http://schemas.openxmlformats.org/officeDocument/2006/relationships/slide" Target="slides/slide6.xml"/><Relationship Id="rId33" Type="http://schemas.openxmlformats.org/officeDocument/2006/relationships/font" Target="fonts/ProximaNova-italic.fntdata"/><Relationship Id="rId10" Type="http://schemas.openxmlformats.org/officeDocument/2006/relationships/slide" Target="slides/slide5.xml"/><Relationship Id="rId32" Type="http://schemas.openxmlformats.org/officeDocument/2006/relationships/font" Target="fonts/ProximaNova-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ProximaNova-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39" Type="http://schemas.openxmlformats.org/officeDocument/2006/relationships/font" Target="fonts/Montserrat-regular.fntdata"/><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64cf6c85e4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64cf6c85e4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64cf6c85e4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64cf6c85e4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64cf6c85e4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64cf6c85e4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64cf6c85e4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64cf6c85e4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6325f27abc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6325f27abc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64cf6c85e4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64cf6c85e4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6325f27ab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6325f27ab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64cf6c85e4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64cf6c85e4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6325f27abc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6325f27abc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64cf6c85e4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64cf6c85e4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64cf6c85e4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64cf6c85e4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1000"/>
              </a:spcBef>
              <a:spcAft>
                <a:spcPts val="0"/>
              </a:spcAft>
              <a:buClr>
                <a:schemeClr val="dk1"/>
              </a:buClr>
              <a:buSzPts val="1100"/>
              <a:buFont typeface="Arial"/>
              <a:buNone/>
            </a:pPr>
            <a:r>
              <a:rPr lang="en" sz="1200">
                <a:solidFill>
                  <a:schemeClr val="dk1"/>
                </a:solidFill>
                <a:latin typeface="Proxima Nova"/>
                <a:ea typeface="Proxima Nova"/>
                <a:cs typeface="Proxima Nova"/>
                <a:sym typeface="Proxima Nova"/>
              </a:rPr>
              <a:t>Our studio theme is Digital Democracy. We have narrowed down our problem domain to political education in Gen Z, a term used for people born from 1996 onwards. Our initial needfinding revealed an interesting tension between young people wanting to know more about politics, but felt as though it was extremely difficult to simplify those news, and instead relied on their parents’ political views to inform their own.</a:t>
            </a:r>
            <a:endParaRPr sz="1800">
              <a:solidFill>
                <a:schemeClr val="dk2"/>
              </a:solidFill>
              <a:latin typeface="Lato"/>
              <a:ea typeface="Lato"/>
              <a:cs typeface="Lato"/>
              <a:sym typeface="Lato"/>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4cf6c85e4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64cf6c85e4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30000"/>
              </a:lnSpc>
              <a:spcBef>
                <a:spcPts val="1000"/>
              </a:spcBef>
              <a:spcAft>
                <a:spcPts val="0"/>
              </a:spcAft>
              <a:buClr>
                <a:schemeClr val="dk2"/>
              </a:buClr>
              <a:buSzPts val="1100"/>
              <a:buFont typeface="Arial"/>
              <a:buNone/>
            </a:pPr>
            <a:r>
              <a:rPr lang="en" sz="1200">
                <a:solidFill>
                  <a:schemeClr val="dk2"/>
                </a:solidFill>
                <a:latin typeface="Proxima Nova"/>
                <a:ea typeface="Proxima Nova"/>
                <a:cs typeface="Proxima Nova"/>
                <a:sym typeface="Proxima Nova"/>
              </a:rPr>
              <a:t>This week was an extremely useful learning experience for our team. We were able to narrow down the scope of our project and started building genuine solutions to the problems we identified. Most importantly though, we learned more about the habits and needs of our users. First, we learned that people who are not significantly politically engaged are not willing to spend more than several minutes learning about politics each day. Second, we learned that people want a balance between entertainment and content. A platform that is purely educational was not appealing, but users also worried about the utility of a “gamified” political application. Finally, we learned that users enjoy when they are receiving political news relevant to their interests. This realization is more broad and will be useful in designing the “news choosing algorithm” aspect of our final project.</a:t>
            </a:r>
            <a:endParaRPr sz="1200">
              <a:solidFill>
                <a:schemeClr val="dk2"/>
              </a:solidFill>
              <a:latin typeface="Proxima Nova"/>
              <a:ea typeface="Proxima Nova"/>
              <a:cs typeface="Proxima Nova"/>
              <a:sym typeface="Proxima Nova"/>
            </a:endParaRPr>
          </a:p>
          <a:p>
            <a:pPr indent="457200" lvl="0" marL="0" rtl="0" algn="l">
              <a:lnSpc>
                <a:spcPct val="130000"/>
              </a:lnSpc>
              <a:spcBef>
                <a:spcPts val="1000"/>
              </a:spcBef>
              <a:spcAft>
                <a:spcPts val="0"/>
              </a:spcAft>
              <a:buClr>
                <a:schemeClr val="dk2"/>
              </a:buClr>
              <a:buSzPts val="1100"/>
              <a:buFont typeface="Arial"/>
              <a:buNone/>
            </a:pPr>
            <a:r>
              <a:rPr lang="en" sz="1200">
                <a:solidFill>
                  <a:schemeClr val="dk2"/>
                </a:solidFill>
                <a:latin typeface="Proxima Nova"/>
                <a:ea typeface="Proxima Nova"/>
                <a:cs typeface="Proxima Nova"/>
                <a:sym typeface="Proxima Nova"/>
              </a:rPr>
              <a:t>Out of all the prototypes we came up with, we achieved the best results with “Senate Meets House.” Many participants, with varying degrees of interest in politics, found the idea creative and delightful, but also informative. Relative to the other prototypes, “Senate Meets House” appealed the most to our target audience of young voters. However, we would like to refine it even further. We are excited to iterate and improve it over the next few weeks.</a:t>
            </a:r>
            <a:endParaRPr sz="1200">
              <a:solidFill>
                <a:schemeClr val="dk2"/>
              </a:solidFill>
              <a:latin typeface="Proxima Nova"/>
              <a:ea typeface="Proxima Nova"/>
              <a:cs typeface="Proxima Nova"/>
              <a:sym typeface="Proxima Nova"/>
            </a:endParaRPr>
          </a:p>
          <a:p>
            <a:pPr indent="0" lvl="0" marL="0" rtl="0" algn="l">
              <a:lnSpc>
                <a:spcPct val="130000"/>
              </a:lnSpc>
              <a:spcBef>
                <a:spcPts val="1000"/>
              </a:spcBef>
              <a:spcAft>
                <a:spcPts val="0"/>
              </a:spcAft>
              <a:buClr>
                <a:schemeClr val="dk2"/>
              </a:buClr>
              <a:buSzPts val="1100"/>
              <a:buFont typeface="Arial"/>
              <a:buNone/>
            </a:pPr>
            <a:r>
              <a:t/>
            </a:r>
            <a:endParaRPr sz="1200">
              <a:solidFill>
                <a:schemeClr val="dk2"/>
              </a:solidFill>
              <a:latin typeface="Proxima Nova"/>
              <a:ea typeface="Proxima Nova"/>
              <a:cs typeface="Proxima Nova"/>
              <a:sym typeface="Proxima Nova"/>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64cf6c85e4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64cf6c85e4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6325f27ab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6325f27ab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64cf6c85e4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64cf6c85e4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64cf6c85e4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4cf6c85e4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64cf6c85e4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64cf6c85e4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64cf6c85e4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64cf6c85e4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6325f27ab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6325f27ab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64cf6c85e4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64cf6c85e4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POVs and Experience Prototypes</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CS147 Studio: Digital Democracy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POV 3: Arjun</a:t>
            </a:r>
            <a:endParaRPr/>
          </a:p>
        </p:txBody>
      </p:sp>
      <p:sp>
        <p:nvSpPr>
          <p:cNvPr id="131" name="Google Shape;131;p22"/>
          <p:cNvSpPr txBox="1"/>
          <p:nvPr>
            <p:ph idx="1" type="body"/>
          </p:nvPr>
        </p:nvSpPr>
        <p:spPr>
          <a:xfrm>
            <a:off x="3235650" y="1211350"/>
            <a:ext cx="5496300" cy="3386700"/>
          </a:xfrm>
          <a:prstGeom prst="rect">
            <a:avLst/>
          </a:prstGeom>
        </p:spPr>
        <p:txBody>
          <a:bodyPr anchorCtr="0" anchor="t" bIns="91425" lIns="91425" spcFirstLastPara="1" rIns="91425" wrap="square" tIns="91425">
            <a:noAutofit/>
          </a:bodyPr>
          <a:lstStyle/>
          <a:p>
            <a:pPr indent="-317500" lvl="0" marL="457200" rtl="0" algn="l">
              <a:lnSpc>
                <a:spcPct val="130000"/>
              </a:lnSpc>
              <a:spcBef>
                <a:spcPts val="1000"/>
              </a:spcBef>
              <a:spcAft>
                <a:spcPts val="0"/>
              </a:spcAft>
              <a:buClr>
                <a:schemeClr val="dk1"/>
              </a:buClr>
              <a:buSzPts val="1400"/>
              <a:buFont typeface="Montserrat"/>
              <a:buChar char="-"/>
            </a:pPr>
            <a:r>
              <a:rPr lang="en" sz="1400">
                <a:solidFill>
                  <a:schemeClr val="dk1"/>
                </a:solidFill>
                <a:latin typeface="Montserrat"/>
                <a:ea typeface="Montserrat"/>
                <a:cs typeface="Montserrat"/>
                <a:sym typeface="Montserrat"/>
              </a:rPr>
              <a:t>We met </a:t>
            </a:r>
            <a:r>
              <a:rPr b="1" lang="en" sz="1400">
                <a:solidFill>
                  <a:schemeClr val="dk1"/>
                </a:solidFill>
                <a:latin typeface="Montserrat"/>
                <a:ea typeface="Montserrat"/>
                <a:cs typeface="Montserrat"/>
                <a:sym typeface="Montserrat"/>
              </a:rPr>
              <a:t>Arjun</a:t>
            </a:r>
            <a:r>
              <a:rPr lang="en" sz="1400">
                <a:solidFill>
                  <a:schemeClr val="dk1"/>
                </a:solidFill>
                <a:latin typeface="Montserrat"/>
                <a:ea typeface="Montserrat"/>
                <a:cs typeface="Montserrat"/>
                <a:sym typeface="Montserrat"/>
              </a:rPr>
              <a:t>, a sophomore at the University of Washington studying CS. He considers himself a product of his surroundings and upbringing in the Seattle area. He does not feel like many people with his academic interests are also interested in politics.  We were </a:t>
            </a:r>
            <a:r>
              <a:rPr b="1" lang="en" sz="1400">
                <a:solidFill>
                  <a:schemeClr val="dk1"/>
                </a:solidFill>
                <a:latin typeface="Montserrat"/>
                <a:ea typeface="Montserrat"/>
                <a:cs typeface="Montserrat"/>
                <a:sym typeface="Montserrat"/>
              </a:rPr>
              <a:t>amazed to realize</a:t>
            </a:r>
            <a:r>
              <a:rPr lang="en" sz="1400">
                <a:solidFill>
                  <a:schemeClr val="dk1"/>
                </a:solidFill>
                <a:latin typeface="Montserrat"/>
                <a:ea typeface="Montserrat"/>
                <a:cs typeface="Montserrat"/>
                <a:sym typeface="Montserrat"/>
              </a:rPr>
              <a:t> that he felt like he had no power in the political process. It would </a:t>
            </a:r>
            <a:r>
              <a:rPr b="1" lang="en" sz="1400">
                <a:solidFill>
                  <a:schemeClr val="dk1"/>
                </a:solidFill>
                <a:latin typeface="Montserrat"/>
                <a:ea typeface="Montserrat"/>
                <a:cs typeface="Montserrat"/>
                <a:sym typeface="Montserrat"/>
              </a:rPr>
              <a:t>be game changing to </a:t>
            </a:r>
            <a:r>
              <a:rPr lang="en" sz="1400">
                <a:solidFill>
                  <a:schemeClr val="dk1"/>
                </a:solidFill>
                <a:latin typeface="Montserrat"/>
                <a:ea typeface="Montserrat"/>
                <a:cs typeface="Montserrat"/>
                <a:sym typeface="Montserrat"/>
              </a:rPr>
              <a:t>make people realize the power of their votes, in both local and national politics. </a:t>
            </a:r>
            <a:endParaRPr sz="1400">
              <a:solidFill>
                <a:schemeClr val="dk1"/>
              </a:solidFill>
              <a:latin typeface="Montserrat"/>
              <a:ea typeface="Montserrat"/>
              <a:cs typeface="Montserrat"/>
              <a:sym typeface="Montserrat"/>
            </a:endParaRPr>
          </a:p>
          <a:p>
            <a:pPr indent="0" lvl="0" marL="0" rtl="0" algn="l">
              <a:lnSpc>
                <a:spcPct val="130000"/>
              </a:lnSpc>
              <a:spcBef>
                <a:spcPts val="1000"/>
              </a:spcBef>
              <a:spcAft>
                <a:spcPts val="0"/>
              </a:spcAft>
              <a:buNone/>
            </a:pPr>
            <a:r>
              <a:t/>
            </a:r>
            <a:endParaRPr sz="1300">
              <a:solidFill>
                <a:schemeClr val="dk1"/>
              </a:solidFill>
              <a:latin typeface="Montserrat"/>
              <a:ea typeface="Montserrat"/>
              <a:cs typeface="Montserrat"/>
              <a:sym typeface="Montserrat"/>
            </a:endParaRPr>
          </a:p>
          <a:p>
            <a:pPr indent="0" lvl="0" marL="0" rtl="0" algn="l">
              <a:spcBef>
                <a:spcPts val="0"/>
              </a:spcBef>
              <a:spcAft>
                <a:spcPts val="1600"/>
              </a:spcAft>
              <a:buNone/>
            </a:pPr>
            <a:r>
              <a:t/>
            </a:r>
            <a:endParaRPr>
              <a:solidFill>
                <a:schemeClr val="dk1"/>
              </a:solidFill>
              <a:latin typeface="Proxima Nova"/>
              <a:ea typeface="Proxima Nova"/>
              <a:cs typeface="Proxima Nova"/>
              <a:sym typeface="Proxima Nova"/>
            </a:endParaRPr>
          </a:p>
        </p:txBody>
      </p:sp>
      <p:pic>
        <p:nvPicPr>
          <p:cNvPr id="132" name="Google Shape;132;p22"/>
          <p:cNvPicPr preferRelativeResize="0"/>
          <p:nvPr/>
        </p:nvPicPr>
        <p:blipFill>
          <a:blip r:embed="rId3">
            <a:alphaModFix/>
          </a:blip>
          <a:stretch>
            <a:fillRect/>
          </a:stretch>
        </p:blipFill>
        <p:spPr>
          <a:xfrm>
            <a:off x="478900" y="1647400"/>
            <a:ext cx="2514600" cy="2514600"/>
          </a:xfrm>
          <a:prstGeom prst="rect">
            <a:avLst/>
          </a:prstGeom>
          <a:noFill/>
          <a:ln cap="flat" cmpd="sng" w="38100">
            <a:solidFill>
              <a:srgbClr val="000000"/>
            </a:solidFill>
            <a:prstDash val="solid"/>
            <a:miter lim="8000"/>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406425" y="1482875"/>
            <a:ext cx="8296800" cy="1866000"/>
          </a:xfrm>
          <a:prstGeom prst="rect">
            <a:avLst/>
          </a:prstGeom>
        </p:spPr>
        <p:txBody>
          <a:bodyPr anchorCtr="0" anchor="ctr" bIns="91425" lIns="91425" spcFirstLastPara="1" rIns="91425" wrap="square" tIns="91425">
            <a:noAutofit/>
          </a:bodyPr>
          <a:lstStyle/>
          <a:p>
            <a:pPr indent="0" lvl="0" marL="0" rtl="0" algn="l">
              <a:lnSpc>
                <a:spcPct val="130000"/>
              </a:lnSpc>
              <a:spcBef>
                <a:spcPts val="1000"/>
              </a:spcBef>
              <a:spcAft>
                <a:spcPts val="0"/>
              </a:spcAft>
              <a:buNone/>
            </a:pPr>
            <a:r>
              <a:rPr b="0" lang="en" sz="1200">
                <a:solidFill>
                  <a:schemeClr val="dk1"/>
                </a:solidFill>
                <a:latin typeface="Proxima Nova"/>
                <a:ea typeface="Proxima Nova"/>
                <a:cs typeface="Proxima Nova"/>
                <a:sym typeface="Proxima Nova"/>
              </a:rPr>
              <a:t>How might we encourage continuous, fact-based, political engagement? </a:t>
            </a:r>
            <a:endParaRPr b="0" sz="1200">
              <a:solidFill>
                <a:schemeClr val="dk1"/>
              </a:solidFill>
              <a:latin typeface="Proxima Nova"/>
              <a:ea typeface="Proxima Nova"/>
              <a:cs typeface="Proxima Nova"/>
              <a:sym typeface="Proxima Nova"/>
            </a:endParaRPr>
          </a:p>
          <a:p>
            <a:pPr indent="0" lvl="0" marL="0" rtl="0" algn="ctr">
              <a:spcBef>
                <a:spcPts val="0"/>
              </a:spcBef>
              <a:spcAft>
                <a:spcPts val="0"/>
              </a:spcAft>
              <a:buNone/>
            </a:pPr>
            <a:r>
              <a:rPr lang="en"/>
              <a:t>HMW encourage continuous, fact-based engagement?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41" name="Shape 141"/>
        <p:cNvGrpSpPr/>
        <p:nvPr/>
      </p:nvGrpSpPr>
      <p:grpSpPr>
        <a:xfrm>
          <a:off x="0" y="0"/>
          <a:ext cx="0" cy="0"/>
          <a:chOff x="0" y="0"/>
          <a:chExt cx="0" cy="0"/>
        </a:xfrm>
      </p:grpSpPr>
      <p:sp>
        <p:nvSpPr>
          <p:cNvPr id="142" name="Google Shape;142;p24"/>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Experience Prototypes</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25"/>
          <p:cNvSpPr txBox="1"/>
          <p:nvPr>
            <p:ph type="title"/>
          </p:nvPr>
        </p:nvSpPr>
        <p:spPr>
          <a:xfrm>
            <a:off x="129875" y="146125"/>
            <a:ext cx="4045200" cy="69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Brainstorming</a:t>
            </a:r>
            <a:endParaRPr/>
          </a:p>
        </p:txBody>
      </p:sp>
      <p:pic>
        <p:nvPicPr>
          <p:cNvPr id="148" name="Google Shape;148;p25"/>
          <p:cNvPicPr preferRelativeResize="0"/>
          <p:nvPr/>
        </p:nvPicPr>
        <p:blipFill>
          <a:blip r:embed="rId3">
            <a:alphaModFix/>
          </a:blip>
          <a:stretch>
            <a:fillRect/>
          </a:stretch>
        </p:blipFill>
        <p:spPr>
          <a:xfrm>
            <a:off x="342976" y="1191350"/>
            <a:ext cx="4045205" cy="3033904"/>
          </a:xfrm>
          <a:prstGeom prst="rect">
            <a:avLst/>
          </a:prstGeom>
          <a:noFill/>
          <a:ln cap="flat" cmpd="sng" w="19050">
            <a:solidFill>
              <a:schemeClr val="dk2"/>
            </a:solidFill>
            <a:prstDash val="solid"/>
            <a:round/>
            <a:headEnd len="sm" w="sm" type="none"/>
            <a:tailEnd len="sm" w="sm" type="none"/>
          </a:ln>
        </p:spPr>
      </p:pic>
      <p:pic>
        <p:nvPicPr>
          <p:cNvPr id="149" name="Google Shape;149;p25"/>
          <p:cNvPicPr preferRelativeResize="0"/>
          <p:nvPr/>
        </p:nvPicPr>
        <p:blipFill rotWithShape="1">
          <a:blip r:embed="rId4">
            <a:alphaModFix/>
          </a:blip>
          <a:srcRect b="0" l="13733" r="0" t="0"/>
          <a:stretch/>
        </p:blipFill>
        <p:spPr>
          <a:xfrm rot="-5400000">
            <a:off x="5527239" y="438272"/>
            <a:ext cx="2760776" cy="4266955"/>
          </a:xfrm>
          <a:prstGeom prst="rect">
            <a:avLst/>
          </a:prstGeom>
          <a:noFill/>
          <a:ln cap="flat" cmpd="sng" w="19050">
            <a:solidFill>
              <a:schemeClr val="dk2"/>
            </a:solidFill>
            <a:prstDash val="solid"/>
            <a:round/>
            <a:headEnd len="sm" w="sm" type="none"/>
            <a:tailEnd len="sm" w="sm" type="none"/>
          </a:ln>
        </p:spPr>
      </p:pic>
      <p:sp>
        <p:nvSpPr>
          <p:cNvPr id="150" name="Google Shape;150;p25"/>
          <p:cNvSpPr/>
          <p:nvPr/>
        </p:nvSpPr>
        <p:spPr>
          <a:xfrm>
            <a:off x="4230554" y="2374000"/>
            <a:ext cx="584100" cy="358500"/>
          </a:xfrm>
          <a:prstGeom prst="rightArrow">
            <a:avLst>
              <a:gd fmla="val 5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6"/>
          <p:cNvSpPr txBox="1"/>
          <p:nvPr>
            <p:ph type="title"/>
          </p:nvPr>
        </p:nvSpPr>
        <p:spPr>
          <a:xfrm>
            <a:off x="2254950" y="566250"/>
            <a:ext cx="67437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PROTOTYPE 1: Senate Meets House</a:t>
            </a:r>
            <a:endParaRPr>
              <a:solidFill>
                <a:schemeClr val="dk1"/>
              </a:solidFill>
            </a:endParaRPr>
          </a:p>
        </p:txBody>
      </p:sp>
      <p:pic>
        <p:nvPicPr>
          <p:cNvPr id="156" name="Google Shape;156;p26"/>
          <p:cNvPicPr preferRelativeResize="0"/>
          <p:nvPr/>
        </p:nvPicPr>
        <p:blipFill>
          <a:blip r:embed="rId3">
            <a:alphaModFix/>
          </a:blip>
          <a:stretch>
            <a:fillRect/>
          </a:stretch>
        </p:blipFill>
        <p:spPr>
          <a:xfrm>
            <a:off x="1993600" y="1595775"/>
            <a:ext cx="6121451" cy="2821424"/>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Senate Meets House</a:t>
            </a:r>
            <a:endParaRPr/>
          </a:p>
        </p:txBody>
      </p:sp>
      <p:sp>
        <p:nvSpPr>
          <p:cNvPr id="162" name="Google Shape;162;p27"/>
          <p:cNvSpPr txBox="1"/>
          <p:nvPr>
            <p:ph idx="1" type="body"/>
          </p:nvPr>
        </p:nvSpPr>
        <p:spPr>
          <a:xfrm>
            <a:off x="2400300" y="1433475"/>
            <a:ext cx="3071400" cy="31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Assumption</a:t>
            </a:r>
            <a:endParaRPr b="1"/>
          </a:p>
          <a:p>
            <a:pPr indent="-317500" lvl="0" marL="457200" rtl="0" algn="l">
              <a:spcBef>
                <a:spcPts val="1600"/>
              </a:spcBef>
              <a:spcAft>
                <a:spcPts val="0"/>
              </a:spcAft>
              <a:buSzPts val="1400"/>
              <a:buChar char="●"/>
            </a:pPr>
            <a:r>
              <a:rPr lang="en">
                <a:highlight>
                  <a:srgbClr val="00FF00"/>
                </a:highlight>
              </a:rPr>
              <a:t>Fun, not inherently political activities can make political engagement more accessible</a:t>
            </a:r>
            <a:endParaRPr>
              <a:highlight>
                <a:srgbClr val="00FF00"/>
              </a:highlight>
            </a:endParaRPr>
          </a:p>
        </p:txBody>
      </p:sp>
      <p:sp>
        <p:nvSpPr>
          <p:cNvPr id="163" name="Google Shape;163;p27"/>
          <p:cNvSpPr txBox="1"/>
          <p:nvPr>
            <p:ph idx="2" type="body"/>
          </p:nvPr>
        </p:nvSpPr>
        <p:spPr>
          <a:xfrm>
            <a:off x="5650575" y="1433600"/>
            <a:ext cx="3071400" cy="31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Positives</a:t>
            </a:r>
            <a:endParaRPr b="1">
              <a:solidFill>
                <a:schemeClr val="dk1"/>
              </a:solidFill>
            </a:endParaRPr>
          </a:p>
          <a:p>
            <a:pPr indent="-317500" lvl="0" marL="457200" rtl="0" algn="l">
              <a:spcBef>
                <a:spcPts val="1600"/>
              </a:spcBef>
              <a:spcAft>
                <a:spcPts val="0"/>
              </a:spcAft>
              <a:buSzPts val="1400"/>
              <a:buChar char="●"/>
            </a:pPr>
            <a:r>
              <a:rPr lang="en"/>
              <a:t>Delightful</a:t>
            </a:r>
            <a:endParaRPr/>
          </a:p>
          <a:p>
            <a:pPr indent="-317500" lvl="0" marL="457200" rtl="0" algn="l">
              <a:spcBef>
                <a:spcPts val="0"/>
              </a:spcBef>
              <a:spcAft>
                <a:spcPts val="0"/>
              </a:spcAft>
              <a:buSzPts val="1400"/>
              <a:buChar char="●"/>
            </a:pPr>
            <a:r>
              <a:rPr lang="en"/>
              <a:t>Easy to use</a:t>
            </a:r>
            <a:endParaRPr/>
          </a:p>
          <a:p>
            <a:pPr indent="-317500" lvl="0" marL="457200" rtl="0" algn="l">
              <a:spcBef>
                <a:spcPts val="0"/>
              </a:spcBef>
              <a:spcAft>
                <a:spcPts val="0"/>
              </a:spcAft>
              <a:buSzPts val="1400"/>
              <a:buChar char="●"/>
            </a:pPr>
            <a:r>
              <a:rPr lang="en"/>
              <a:t>Useful in deciding between candidates in the same party</a:t>
            </a:r>
            <a:endParaRPr/>
          </a:p>
          <a:p>
            <a:pPr indent="0" lvl="0" marL="0" rtl="0" algn="l">
              <a:spcBef>
                <a:spcPts val="1600"/>
              </a:spcBef>
              <a:spcAft>
                <a:spcPts val="0"/>
              </a:spcAft>
              <a:buNone/>
            </a:pPr>
            <a:r>
              <a:rPr b="1" lang="en">
                <a:solidFill>
                  <a:schemeClr val="dk1"/>
                </a:solidFill>
              </a:rPr>
              <a:t>Negatives</a:t>
            </a:r>
            <a:endParaRPr b="1">
              <a:solidFill>
                <a:schemeClr val="dk1"/>
              </a:solidFill>
            </a:endParaRPr>
          </a:p>
          <a:p>
            <a:pPr indent="-317500" lvl="0" marL="457200" rtl="0" algn="l">
              <a:spcBef>
                <a:spcPts val="1600"/>
              </a:spcBef>
              <a:spcAft>
                <a:spcPts val="0"/>
              </a:spcAft>
              <a:buSzPts val="1400"/>
              <a:buChar char="●"/>
            </a:pPr>
            <a:r>
              <a:rPr lang="en"/>
              <a:t>Too casual/not informative enough</a:t>
            </a:r>
            <a:endParaRPr/>
          </a:p>
          <a:p>
            <a:pPr indent="-317500" lvl="0" marL="457200" rtl="0" algn="l">
              <a:spcBef>
                <a:spcPts val="0"/>
              </a:spcBef>
              <a:spcAft>
                <a:spcPts val="0"/>
              </a:spcAft>
              <a:buSzPts val="1400"/>
              <a:buChar char="●"/>
            </a:pPr>
            <a:r>
              <a:rPr lang="en"/>
              <a:t>No continuous updating</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8"/>
          <p:cNvSpPr txBox="1"/>
          <p:nvPr>
            <p:ph type="title"/>
          </p:nvPr>
        </p:nvSpPr>
        <p:spPr>
          <a:xfrm>
            <a:off x="2315425" y="575950"/>
            <a:ext cx="674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PROTOTYPE 2: Choose Your Policy!</a:t>
            </a:r>
            <a:endParaRPr>
              <a:solidFill>
                <a:schemeClr val="dk1"/>
              </a:solidFill>
            </a:endParaRPr>
          </a:p>
        </p:txBody>
      </p:sp>
      <p:pic>
        <p:nvPicPr>
          <p:cNvPr id="169" name="Google Shape;169;p28"/>
          <p:cNvPicPr preferRelativeResize="0"/>
          <p:nvPr/>
        </p:nvPicPr>
        <p:blipFill>
          <a:blip r:embed="rId3">
            <a:alphaModFix/>
          </a:blip>
          <a:stretch>
            <a:fillRect/>
          </a:stretch>
        </p:blipFill>
        <p:spPr>
          <a:xfrm>
            <a:off x="2315425" y="1431625"/>
            <a:ext cx="2452550" cy="3090800"/>
          </a:xfrm>
          <a:prstGeom prst="rect">
            <a:avLst/>
          </a:prstGeom>
          <a:noFill/>
          <a:ln cap="flat" cmpd="sng" w="19050">
            <a:solidFill>
              <a:srgbClr val="000000"/>
            </a:solidFill>
            <a:prstDash val="solid"/>
            <a:round/>
            <a:headEnd len="sm" w="sm" type="none"/>
            <a:tailEnd len="sm" w="sm" type="none"/>
          </a:ln>
        </p:spPr>
      </p:pic>
      <p:pic>
        <p:nvPicPr>
          <p:cNvPr id="170" name="Google Shape;170;p28"/>
          <p:cNvPicPr preferRelativeResize="0"/>
          <p:nvPr/>
        </p:nvPicPr>
        <p:blipFill>
          <a:blip r:embed="rId4">
            <a:alphaModFix/>
          </a:blip>
          <a:stretch>
            <a:fillRect/>
          </a:stretch>
        </p:blipFill>
        <p:spPr>
          <a:xfrm>
            <a:off x="5063125" y="1462075"/>
            <a:ext cx="3600250" cy="3029900"/>
          </a:xfrm>
          <a:prstGeom prst="rect">
            <a:avLst/>
          </a:prstGeom>
          <a:noFill/>
          <a:ln cap="flat" cmpd="sng" w="19050">
            <a:solidFill>
              <a:srgbClr val="000000"/>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9"/>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Choose Your Policy</a:t>
            </a:r>
            <a:endParaRPr/>
          </a:p>
        </p:txBody>
      </p:sp>
      <p:sp>
        <p:nvSpPr>
          <p:cNvPr id="176" name="Google Shape;176;p29"/>
          <p:cNvSpPr txBox="1"/>
          <p:nvPr>
            <p:ph idx="1" type="body"/>
          </p:nvPr>
        </p:nvSpPr>
        <p:spPr>
          <a:xfrm>
            <a:off x="2400300" y="1433475"/>
            <a:ext cx="3071400" cy="31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Assumption</a:t>
            </a:r>
            <a:endParaRPr b="1"/>
          </a:p>
          <a:p>
            <a:pPr indent="-317500" lvl="0" marL="457200" rtl="0" algn="l">
              <a:spcBef>
                <a:spcPts val="1600"/>
              </a:spcBef>
              <a:spcAft>
                <a:spcPts val="0"/>
              </a:spcAft>
              <a:buClr>
                <a:srgbClr val="000000"/>
              </a:buClr>
              <a:buSzPts val="1400"/>
              <a:buChar char="●"/>
            </a:pPr>
            <a:r>
              <a:rPr lang="en">
                <a:solidFill>
                  <a:srgbClr val="000000"/>
                </a:solidFill>
                <a:highlight>
                  <a:srgbClr val="FFFF00"/>
                </a:highlight>
              </a:rPr>
              <a:t>Making politics personalized would make people more interested</a:t>
            </a:r>
            <a:endParaRPr>
              <a:solidFill>
                <a:srgbClr val="000000"/>
              </a:solidFill>
              <a:highlight>
                <a:srgbClr val="FFFF00"/>
              </a:highlight>
            </a:endParaRPr>
          </a:p>
        </p:txBody>
      </p:sp>
      <p:sp>
        <p:nvSpPr>
          <p:cNvPr id="177" name="Google Shape;177;p29"/>
          <p:cNvSpPr txBox="1"/>
          <p:nvPr>
            <p:ph idx="2" type="body"/>
          </p:nvPr>
        </p:nvSpPr>
        <p:spPr>
          <a:xfrm>
            <a:off x="5650575" y="1433600"/>
            <a:ext cx="3071400" cy="31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Positives</a:t>
            </a:r>
            <a:endParaRPr b="1">
              <a:solidFill>
                <a:schemeClr val="dk1"/>
              </a:solidFill>
            </a:endParaRPr>
          </a:p>
          <a:p>
            <a:pPr indent="-317500" lvl="0" marL="457200" rtl="0" algn="l">
              <a:spcBef>
                <a:spcPts val="1600"/>
              </a:spcBef>
              <a:spcAft>
                <a:spcPts val="0"/>
              </a:spcAft>
              <a:buSzPts val="1400"/>
              <a:buChar char="●"/>
            </a:pPr>
            <a:r>
              <a:rPr lang="en"/>
              <a:t>Informative</a:t>
            </a:r>
            <a:endParaRPr/>
          </a:p>
          <a:p>
            <a:pPr indent="-317500" lvl="0" marL="457200" rtl="0" algn="l">
              <a:spcBef>
                <a:spcPts val="0"/>
              </a:spcBef>
              <a:spcAft>
                <a:spcPts val="0"/>
              </a:spcAft>
              <a:buSzPts val="1400"/>
              <a:buChar char="●"/>
            </a:pPr>
            <a:r>
              <a:rPr lang="en"/>
              <a:t>Quick and faster than reading newspaper articles</a:t>
            </a:r>
            <a:endParaRPr/>
          </a:p>
          <a:p>
            <a:pPr indent="-317500" lvl="0" marL="457200" rtl="0" algn="l">
              <a:spcBef>
                <a:spcPts val="0"/>
              </a:spcBef>
              <a:spcAft>
                <a:spcPts val="0"/>
              </a:spcAft>
              <a:buSzPts val="1400"/>
              <a:buChar char="●"/>
            </a:pPr>
            <a:r>
              <a:rPr lang="en"/>
              <a:t>Tailored information </a:t>
            </a:r>
            <a:endParaRPr/>
          </a:p>
          <a:p>
            <a:pPr indent="0" lvl="0" marL="0" rtl="0" algn="l">
              <a:spcBef>
                <a:spcPts val="1600"/>
              </a:spcBef>
              <a:spcAft>
                <a:spcPts val="0"/>
              </a:spcAft>
              <a:buNone/>
            </a:pPr>
            <a:r>
              <a:rPr b="1" lang="en">
                <a:solidFill>
                  <a:schemeClr val="dk1"/>
                </a:solidFill>
              </a:rPr>
              <a:t>Negatives</a:t>
            </a:r>
            <a:endParaRPr b="1">
              <a:solidFill>
                <a:schemeClr val="dk1"/>
              </a:solidFill>
            </a:endParaRPr>
          </a:p>
          <a:p>
            <a:pPr indent="-317500" lvl="0" marL="457200" rtl="0" algn="l">
              <a:spcBef>
                <a:spcPts val="1600"/>
              </a:spcBef>
              <a:spcAft>
                <a:spcPts val="0"/>
              </a:spcAft>
              <a:buSzPts val="1400"/>
              <a:buChar char="●"/>
            </a:pPr>
            <a:r>
              <a:rPr lang="en"/>
              <a:t>No motivation to complete</a:t>
            </a:r>
            <a:endParaRPr/>
          </a:p>
          <a:p>
            <a:pPr indent="-317500" lvl="0" marL="457200" rtl="0" algn="l">
              <a:spcBef>
                <a:spcPts val="0"/>
              </a:spcBef>
              <a:spcAft>
                <a:spcPts val="0"/>
              </a:spcAft>
              <a:buSzPts val="1400"/>
              <a:buChar char="●"/>
            </a:pPr>
            <a:r>
              <a:rPr lang="en"/>
              <a:t>“Out of the way” of daily routine</a:t>
            </a:r>
            <a:endParaRPr/>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0"/>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PROTOTYPE 3: DuoPolitico</a:t>
            </a:r>
            <a:endParaRPr>
              <a:solidFill>
                <a:schemeClr val="dk1"/>
              </a:solidFill>
            </a:endParaRPr>
          </a:p>
        </p:txBody>
      </p:sp>
      <p:pic>
        <p:nvPicPr>
          <p:cNvPr id="183" name="Google Shape;183;p30"/>
          <p:cNvPicPr preferRelativeResize="0"/>
          <p:nvPr/>
        </p:nvPicPr>
        <p:blipFill>
          <a:blip r:embed="rId3">
            <a:alphaModFix/>
          </a:blip>
          <a:stretch>
            <a:fillRect/>
          </a:stretch>
        </p:blipFill>
        <p:spPr>
          <a:xfrm rot="-5400000">
            <a:off x="3991862" y="-130863"/>
            <a:ext cx="2828426" cy="6094650"/>
          </a:xfrm>
          <a:prstGeom prst="rect">
            <a:avLst/>
          </a:prstGeom>
          <a:noFill/>
          <a:ln cap="flat" cmpd="sng" w="19050">
            <a:solidFill>
              <a:srgbClr val="000000"/>
            </a:solidFill>
            <a:prstDash val="solid"/>
            <a:round/>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31"/>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DuoPolitico</a:t>
            </a:r>
            <a:endParaRPr/>
          </a:p>
        </p:txBody>
      </p:sp>
      <p:sp>
        <p:nvSpPr>
          <p:cNvPr id="189" name="Google Shape;189;p31"/>
          <p:cNvSpPr txBox="1"/>
          <p:nvPr>
            <p:ph idx="1" type="body"/>
          </p:nvPr>
        </p:nvSpPr>
        <p:spPr>
          <a:xfrm>
            <a:off x="2400300" y="1433475"/>
            <a:ext cx="3071400" cy="31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Assumption</a:t>
            </a:r>
            <a:endParaRPr b="1"/>
          </a:p>
          <a:p>
            <a:pPr indent="-317500" lvl="0" marL="457200" rtl="0" algn="l">
              <a:spcBef>
                <a:spcPts val="1600"/>
              </a:spcBef>
              <a:spcAft>
                <a:spcPts val="0"/>
              </a:spcAft>
              <a:buSzPts val="1400"/>
              <a:buChar char="●"/>
            </a:pPr>
            <a:r>
              <a:rPr lang="en">
                <a:highlight>
                  <a:srgbClr val="FF0000"/>
                </a:highlight>
              </a:rPr>
              <a:t>People will engage more if they can get educated quickly</a:t>
            </a:r>
            <a:endParaRPr>
              <a:highlight>
                <a:srgbClr val="FF0000"/>
              </a:highlight>
            </a:endParaRPr>
          </a:p>
        </p:txBody>
      </p:sp>
      <p:sp>
        <p:nvSpPr>
          <p:cNvPr id="190" name="Google Shape;190;p31"/>
          <p:cNvSpPr txBox="1"/>
          <p:nvPr>
            <p:ph idx="2" type="body"/>
          </p:nvPr>
        </p:nvSpPr>
        <p:spPr>
          <a:xfrm>
            <a:off x="5650575" y="1433600"/>
            <a:ext cx="3071400" cy="31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Positives</a:t>
            </a:r>
            <a:endParaRPr/>
          </a:p>
          <a:p>
            <a:pPr indent="-317500" lvl="0" marL="457200" rtl="0" algn="l">
              <a:spcBef>
                <a:spcPts val="1600"/>
              </a:spcBef>
              <a:spcAft>
                <a:spcPts val="0"/>
              </a:spcAft>
              <a:buSzPts val="1400"/>
              <a:buChar char="●"/>
            </a:pPr>
            <a:r>
              <a:rPr lang="en"/>
              <a:t>Easy to use</a:t>
            </a:r>
            <a:endParaRPr/>
          </a:p>
          <a:p>
            <a:pPr indent="-317500" lvl="0" marL="457200" rtl="0" algn="l">
              <a:spcBef>
                <a:spcPts val="0"/>
              </a:spcBef>
              <a:spcAft>
                <a:spcPts val="0"/>
              </a:spcAft>
              <a:buSzPts val="1400"/>
              <a:buChar char="●"/>
            </a:pPr>
            <a:r>
              <a:rPr lang="en"/>
              <a:t>Useful in deciding between candidates in the same party</a:t>
            </a:r>
            <a:endParaRPr/>
          </a:p>
          <a:p>
            <a:pPr indent="0" lvl="0" marL="0" rtl="0" algn="l">
              <a:spcBef>
                <a:spcPts val="1600"/>
              </a:spcBef>
              <a:spcAft>
                <a:spcPts val="0"/>
              </a:spcAft>
              <a:buNone/>
            </a:pPr>
            <a:r>
              <a:rPr b="1" lang="en">
                <a:solidFill>
                  <a:schemeClr val="dk1"/>
                </a:solidFill>
              </a:rPr>
              <a:t>Negatives</a:t>
            </a:r>
            <a:endParaRPr b="1">
              <a:solidFill>
                <a:schemeClr val="dk1"/>
              </a:solidFill>
            </a:endParaRPr>
          </a:p>
          <a:p>
            <a:pPr indent="-317500" lvl="0" marL="457200" rtl="0" algn="l">
              <a:spcBef>
                <a:spcPts val="1600"/>
              </a:spcBef>
              <a:spcAft>
                <a:spcPts val="0"/>
              </a:spcAft>
              <a:buSzPts val="1400"/>
              <a:buChar char="●"/>
            </a:pPr>
            <a:r>
              <a:rPr lang="en"/>
              <a:t>Too casual/not informative enough</a:t>
            </a:r>
            <a:endParaRPr/>
          </a:p>
          <a:p>
            <a:pPr indent="-317500" lvl="0" marL="457200" rtl="0" algn="l">
              <a:spcBef>
                <a:spcPts val="0"/>
              </a:spcBef>
              <a:spcAft>
                <a:spcPts val="0"/>
              </a:spcAft>
              <a:buSzPts val="1400"/>
              <a:buChar char="●"/>
            </a:pPr>
            <a:r>
              <a:rPr lang="en"/>
              <a:t>Too much time</a:t>
            </a:r>
            <a:endParaRPr/>
          </a:p>
          <a:p>
            <a:pPr indent="-317500" lvl="0" marL="457200" rtl="0" algn="l">
              <a:spcBef>
                <a:spcPts val="0"/>
              </a:spcBef>
              <a:spcAft>
                <a:spcPts val="0"/>
              </a:spcAft>
              <a:buSzPts val="1400"/>
              <a:buChar char="●"/>
            </a:pPr>
            <a:r>
              <a:rPr lang="en"/>
              <a:t>No continuous updating</a:t>
            </a:r>
            <a:endParaRPr/>
          </a:p>
          <a:p>
            <a:pPr indent="-317500" lvl="0" marL="457200" rtl="0" algn="l">
              <a:spcBef>
                <a:spcPts val="0"/>
              </a:spcBef>
              <a:spcAft>
                <a:spcPts val="0"/>
              </a:spcAft>
              <a:buSzPts val="1400"/>
              <a:buChar char="●"/>
            </a:pPr>
            <a:r>
              <a:rPr lang="en"/>
              <a:t>Out of the way</a:t>
            </a:r>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4"/>
          <p:cNvSpPr txBox="1"/>
          <p:nvPr>
            <p:ph type="title"/>
          </p:nvPr>
        </p:nvSpPr>
        <p:spPr>
          <a:xfrm>
            <a:off x="265500" y="2026975"/>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Team</a:t>
            </a:r>
            <a:endParaRPr/>
          </a:p>
        </p:txBody>
      </p:sp>
      <p:pic>
        <p:nvPicPr>
          <p:cNvPr id="79" name="Google Shape;79;p14"/>
          <p:cNvPicPr preferRelativeResize="0"/>
          <p:nvPr/>
        </p:nvPicPr>
        <p:blipFill>
          <a:blip r:embed="rId3">
            <a:alphaModFix/>
          </a:blip>
          <a:stretch>
            <a:fillRect/>
          </a:stretch>
        </p:blipFill>
        <p:spPr>
          <a:xfrm>
            <a:off x="349750" y="1757363"/>
            <a:ext cx="3876675" cy="1628775"/>
          </a:xfrm>
          <a:prstGeom prst="rect">
            <a:avLst/>
          </a:prstGeom>
          <a:noFill/>
          <a:ln>
            <a:noFill/>
          </a:ln>
        </p:spPr>
      </p:pic>
      <p:sp>
        <p:nvSpPr>
          <p:cNvPr id="80" name="Google Shape;80;p14"/>
          <p:cNvSpPr txBox="1"/>
          <p:nvPr>
            <p:ph idx="4294967295" type="ctrTitle"/>
          </p:nvPr>
        </p:nvSpPr>
        <p:spPr>
          <a:xfrm>
            <a:off x="5200200" y="1087375"/>
            <a:ext cx="3256500" cy="28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500">
                <a:solidFill>
                  <a:srgbClr val="FFFFFF"/>
                </a:solidFill>
              </a:rPr>
              <a:t>Political Education in Gen Z</a:t>
            </a:r>
            <a:endParaRPr sz="45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2"/>
          <p:cNvSpPr txBox="1"/>
          <p:nvPr>
            <p:ph type="title"/>
          </p:nvPr>
        </p:nvSpPr>
        <p:spPr>
          <a:xfrm>
            <a:off x="406425" y="1482875"/>
            <a:ext cx="8296800" cy="1866000"/>
          </a:xfrm>
          <a:prstGeom prst="rect">
            <a:avLst/>
          </a:prstGeom>
        </p:spPr>
        <p:txBody>
          <a:bodyPr anchorCtr="0" anchor="ctr" bIns="91425" lIns="91425" spcFirstLastPara="1" rIns="91425" wrap="square" tIns="91425">
            <a:noAutofit/>
          </a:bodyPr>
          <a:lstStyle/>
          <a:p>
            <a:pPr indent="0" lvl="0" marL="0" rtl="0" algn="l">
              <a:lnSpc>
                <a:spcPct val="130000"/>
              </a:lnSpc>
              <a:spcBef>
                <a:spcPts val="1000"/>
              </a:spcBef>
              <a:spcAft>
                <a:spcPts val="0"/>
              </a:spcAft>
              <a:buNone/>
            </a:pPr>
            <a:r>
              <a:rPr b="0" lang="en" sz="1200">
                <a:solidFill>
                  <a:schemeClr val="dk1"/>
                </a:solidFill>
                <a:latin typeface="Proxima Nova"/>
                <a:ea typeface="Proxima Nova"/>
                <a:cs typeface="Proxima Nova"/>
                <a:sym typeface="Proxima Nova"/>
              </a:rPr>
              <a:t>How might we encourage continuous, fact-based, political engagement? </a:t>
            </a:r>
            <a:endParaRPr b="0" sz="1200">
              <a:solidFill>
                <a:schemeClr val="dk1"/>
              </a:solidFill>
              <a:latin typeface="Proxima Nova"/>
              <a:ea typeface="Proxima Nova"/>
              <a:cs typeface="Proxima Nova"/>
              <a:sym typeface="Proxima Nova"/>
            </a:endParaRPr>
          </a:p>
          <a:p>
            <a:pPr indent="0" lvl="0" marL="0" rtl="0" algn="ctr">
              <a:spcBef>
                <a:spcPts val="0"/>
              </a:spcBef>
              <a:spcAft>
                <a:spcPts val="0"/>
              </a:spcAft>
              <a:buNone/>
            </a:pPr>
            <a:r>
              <a:rPr lang="en"/>
              <a:t>Key Takeaways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33"/>
          <p:cNvSpPr txBox="1"/>
          <p:nvPr>
            <p:ph type="title"/>
          </p:nvPr>
        </p:nvSpPr>
        <p:spPr>
          <a:xfrm>
            <a:off x="853950" y="1802550"/>
            <a:ext cx="7436100" cy="15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a:ea typeface="Raleway"/>
                <a:cs typeface="Raleway"/>
                <a:sym typeface="Raleway"/>
              </a:rPr>
              <a:t>Thank you!</a:t>
            </a:r>
            <a:endParaRPr>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POV</a:t>
            </a:r>
            <a:endParaRPr/>
          </a:p>
        </p:txBody>
      </p:sp>
      <p:sp>
        <p:nvSpPr>
          <p:cNvPr id="86" name="Google Shape;86;p15"/>
          <p:cNvSpPr txBox="1"/>
          <p:nvPr>
            <p:ph idx="1" type="body"/>
          </p:nvPr>
        </p:nvSpPr>
        <p:spPr>
          <a:xfrm>
            <a:off x="4071025" y="1152475"/>
            <a:ext cx="4627200" cy="3416400"/>
          </a:xfrm>
          <a:prstGeom prst="rect">
            <a:avLst/>
          </a:prstGeom>
        </p:spPr>
        <p:txBody>
          <a:bodyPr anchorCtr="0" anchor="t" bIns="91425" lIns="91425" spcFirstLastPara="1" rIns="91425" wrap="square" tIns="91425">
            <a:noAutofit/>
          </a:bodyPr>
          <a:lstStyle/>
          <a:p>
            <a:pPr indent="0" lvl="0" marL="0" rtl="0" algn="l">
              <a:lnSpc>
                <a:spcPct val="130000"/>
              </a:lnSpc>
              <a:spcBef>
                <a:spcPts val="1000"/>
              </a:spcBef>
              <a:spcAft>
                <a:spcPts val="0"/>
              </a:spcAft>
              <a:buClr>
                <a:schemeClr val="dk1"/>
              </a:buClr>
              <a:buSzPts val="1100"/>
              <a:buFont typeface="Arial"/>
              <a:buNone/>
            </a:pPr>
            <a:r>
              <a:rPr lang="en" sz="1600">
                <a:solidFill>
                  <a:schemeClr val="dk1"/>
                </a:solidFill>
                <a:latin typeface="Montserrat"/>
                <a:ea typeface="Montserrat"/>
                <a:cs typeface="Montserrat"/>
                <a:sym typeface="Montserrat"/>
              </a:rPr>
              <a:t>We met </a:t>
            </a:r>
            <a:r>
              <a:rPr b="1" lang="en" sz="1600">
                <a:solidFill>
                  <a:schemeClr val="dk1"/>
                </a:solidFill>
                <a:latin typeface="Montserrat"/>
                <a:ea typeface="Montserrat"/>
                <a:cs typeface="Montserrat"/>
                <a:sym typeface="Montserrat"/>
              </a:rPr>
              <a:t>Christie</a:t>
            </a:r>
            <a:r>
              <a:rPr lang="en" sz="1600">
                <a:solidFill>
                  <a:schemeClr val="dk1"/>
                </a:solidFill>
                <a:latin typeface="Montserrat"/>
                <a:ea typeface="Montserrat"/>
                <a:cs typeface="Montserrat"/>
                <a:sym typeface="Montserrat"/>
              </a:rPr>
              <a:t>, a sophomore at Stanford from Menlo Park, whose father used to be a local politician, but does not consider herself politically engaged. We were </a:t>
            </a:r>
            <a:r>
              <a:rPr b="1" lang="en" sz="1600">
                <a:solidFill>
                  <a:schemeClr val="dk1"/>
                </a:solidFill>
                <a:latin typeface="Montserrat"/>
                <a:ea typeface="Montserrat"/>
                <a:cs typeface="Montserrat"/>
                <a:sym typeface="Montserrat"/>
              </a:rPr>
              <a:t>amazed to realize</a:t>
            </a:r>
            <a:r>
              <a:rPr lang="en" sz="1600">
                <a:solidFill>
                  <a:schemeClr val="dk1"/>
                </a:solidFill>
                <a:latin typeface="Montserrat"/>
                <a:ea typeface="Montserrat"/>
                <a:cs typeface="Montserrat"/>
                <a:sym typeface="Montserrat"/>
              </a:rPr>
              <a:t> that she relies on her parents to tell her who to vote for. It would </a:t>
            </a:r>
            <a:r>
              <a:rPr b="1" lang="en" sz="1600">
                <a:solidFill>
                  <a:schemeClr val="dk1"/>
                </a:solidFill>
                <a:latin typeface="Montserrat"/>
                <a:ea typeface="Montserrat"/>
                <a:cs typeface="Montserrat"/>
                <a:sym typeface="Montserrat"/>
              </a:rPr>
              <a:t>be game-changing</a:t>
            </a:r>
            <a:r>
              <a:rPr lang="en" sz="1600">
                <a:solidFill>
                  <a:schemeClr val="dk1"/>
                </a:solidFill>
                <a:latin typeface="Montserrat"/>
                <a:ea typeface="Montserrat"/>
                <a:cs typeface="Montserrat"/>
                <a:sym typeface="Montserrat"/>
              </a:rPr>
              <a:t> to empower young and first-time voters to make their own decisions on who to vote for. </a:t>
            </a:r>
            <a:endParaRPr sz="1600">
              <a:latin typeface="Montserrat"/>
              <a:ea typeface="Montserrat"/>
              <a:cs typeface="Montserrat"/>
              <a:sym typeface="Montserrat"/>
            </a:endParaRPr>
          </a:p>
        </p:txBody>
      </p:sp>
      <p:pic>
        <p:nvPicPr>
          <p:cNvPr id="87" name="Google Shape;87;p15"/>
          <p:cNvPicPr preferRelativeResize="0"/>
          <p:nvPr/>
        </p:nvPicPr>
        <p:blipFill>
          <a:blip r:embed="rId3">
            <a:alphaModFix/>
          </a:blip>
          <a:stretch>
            <a:fillRect/>
          </a:stretch>
        </p:blipFill>
        <p:spPr>
          <a:xfrm>
            <a:off x="621750" y="1393825"/>
            <a:ext cx="2933700" cy="2933700"/>
          </a:xfrm>
          <a:prstGeom prst="rect">
            <a:avLst/>
          </a:prstGeom>
          <a:noFill/>
          <a:ln cap="flat" cmpd="sng" w="19050">
            <a:solidFill>
              <a:srgbClr val="000000"/>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6"/>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 Additional Interviews</a:t>
            </a:r>
            <a:endParaRPr/>
          </a:p>
        </p:txBody>
      </p:sp>
      <p:sp>
        <p:nvSpPr>
          <p:cNvPr id="93" name="Google Shape;93;p16"/>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Giulia, Sejal, and Arjun</a:t>
            </a:r>
            <a:endParaRPr/>
          </a:p>
        </p:txBody>
      </p:sp>
      <p:pic>
        <p:nvPicPr>
          <p:cNvPr id="94" name="Google Shape;94;p16"/>
          <p:cNvPicPr preferRelativeResize="0"/>
          <p:nvPr/>
        </p:nvPicPr>
        <p:blipFill>
          <a:blip r:embed="rId3">
            <a:alphaModFix/>
          </a:blip>
          <a:stretch>
            <a:fillRect/>
          </a:stretch>
        </p:blipFill>
        <p:spPr>
          <a:xfrm>
            <a:off x="4707375" y="975350"/>
            <a:ext cx="4359499" cy="32696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7"/>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POV Development</a:t>
            </a:r>
            <a:endParaRPr/>
          </a:p>
        </p:txBody>
      </p:sp>
      <p:sp>
        <p:nvSpPr>
          <p:cNvPr id="100" name="Google Shape;100;p17"/>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Samantha, Giulia, and Arjun</a:t>
            </a:r>
            <a:endParaRPr/>
          </a:p>
        </p:txBody>
      </p:sp>
      <p:pic>
        <p:nvPicPr>
          <p:cNvPr id="101" name="Google Shape;101;p17"/>
          <p:cNvPicPr preferRelativeResize="0"/>
          <p:nvPr/>
        </p:nvPicPr>
        <p:blipFill>
          <a:blip r:embed="rId3">
            <a:alphaModFix/>
          </a:blip>
          <a:stretch>
            <a:fillRect/>
          </a:stretch>
        </p:blipFill>
        <p:spPr>
          <a:xfrm>
            <a:off x="4678150" y="933388"/>
            <a:ext cx="4368974" cy="327672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8"/>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POV 1: Samantha</a:t>
            </a:r>
            <a:endParaRPr/>
          </a:p>
        </p:txBody>
      </p:sp>
      <p:sp>
        <p:nvSpPr>
          <p:cNvPr id="107" name="Google Shape;107;p18"/>
          <p:cNvSpPr txBox="1"/>
          <p:nvPr>
            <p:ph idx="1" type="body"/>
          </p:nvPr>
        </p:nvSpPr>
        <p:spPr>
          <a:xfrm>
            <a:off x="2606025" y="1211350"/>
            <a:ext cx="6125700" cy="3386700"/>
          </a:xfrm>
          <a:prstGeom prst="rect">
            <a:avLst/>
          </a:prstGeom>
        </p:spPr>
        <p:txBody>
          <a:bodyPr anchorCtr="0" anchor="t" bIns="91425" lIns="91425" spcFirstLastPara="1" rIns="91425" wrap="square" tIns="91425">
            <a:noAutofit/>
          </a:bodyPr>
          <a:lstStyle/>
          <a:p>
            <a:pPr indent="-311150" lvl="0" marL="457200" rtl="0" algn="l">
              <a:lnSpc>
                <a:spcPct val="130000"/>
              </a:lnSpc>
              <a:spcBef>
                <a:spcPts val="100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We met </a:t>
            </a:r>
            <a:r>
              <a:rPr b="1" lang="en" sz="1300">
                <a:solidFill>
                  <a:schemeClr val="dk1"/>
                </a:solidFill>
                <a:latin typeface="Montserrat"/>
                <a:ea typeface="Montserrat"/>
                <a:cs typeface="Montserrat"/>
                <a:sym typeface="Montserrat"/>
              </a:rPr>
              <a:t>Samantha</a:t>
            </a:r>
            <a:r>
              <a:rPr lang="en" sz="1300">
                <a:solidFill>
                  <a:schemeClr val="dk1"/>
                </a:solidFill>
                <a:latin typeface="Montserrat"/>
                <a:ea typeface="Montserrat"/>
                <a:cs typeface="Montserrat"/>
                <a:sym typeface="Montserrat"/>
              </a:rPr>
              <a:t>, a junior at UC Santa Barbara, studying CS. She struggles with who to vote for and feels pressure from her family and friends. She is not involved with politics, does not know who her senators and representatives are. We were </a:t>
            </a:r>
            <a:r>
              <a:rPr b="1" lang="en" sz="1300">
                <a:solidFill>
                  <a:schemeClr val="dk1"/>
                </a:solidFill>
                <a:latin typeface="Montserrat"/>
                <a:ea typeface="Montserrat"/>
                <a:cs typeface="Montserrat"/>
                <a:sym typeface="Montserrat"/>
              </a:rPr>
              <a:t>amazed to realize</a:t>
            </a:r>
            <a:r>
              <a:rPr lang="en" sz="1300">
                <a:solidFill>
                  <a:schemeClr val="dk1"/>
                </a:solidFill>
                <a:latin typeface="Montserrat"/>
                <a:ea typeface="Montserrat"/>
                <a:cs typeface="Montserrat"/>
                <a:sym typeface="Montserrat"/>
              </a:rPr>
              <a:t> that she especially struggled with who to vote for within the Democratic Party. She thinks that they all seem to be advocating for the same thing. It would </a:t>
            </a:r>
            <a:r>
              <a:rPr b="1" lang="en" sz="1300">
                <a:solidFill>
                  <a:schemeClr val="dk1"/>
                </a:solidFill>
                <a:latin typeface="Montserrat"/>
                <a:ea typeface="Montserrat"/>
                <a:cs typeface="Montserrat"/>
                <a:sym typeface="Montserrat"/>
              </a:rPr>
              <a:t>be game-changing to</a:t>
            </a:r>
            <a:r>
              <a:rPr lang="en" sz="1300">
                <a:solidFill>
                  <a:schemeClr val="dk1"/>
                </a:solidFill>
                <a:latin typeface="Montserrat"/>
                <a:ea typeface="Montserrat"/>
                <a:cs typeface="Montserrat"/>
                <a:sym typeface="Montserrat"/>
              </a:rPr>
              <a:t> educate her on the differences between the political candidates and who would best advocate for her. </a:t>
            </a:r>
            <a:endParaRPr sz="1300">
              <a:solidFill>
                <a:schemeClr val="dk1"/>
              </a:solidFill>
              <a:latin typeface="Montserrat"/>
              <a:ea typeface="Montserrat"/>
              <a:cs typeface="Montserrat"/>
              <a:sym typeface="Montserrat"/>
            </a:endParaRPr>
          </a:p>
          <a:p>
            <a:pPr indent="0" lvl="0" marL="0" rtl="0" algn="l">
              <a:lnSpc>
                <a:spcPct val="130000"/>
              </a:lnSpc>
              <a:spcBef>
                <a:spcPts val="1000"/>
              </a:spcBef>
              <a:spcAft>
                <a:spcPts val="0"/>
              </a:spcAft>
              <a:buNone/>
            </a:pPr>
            <a:r>
              <a:t/>
            </a:r>
            <a:endParaRPr sz="1300">
              <a:solidFill>
                <a:schemeClr val="dk1"/>
              </a:solidFill>
              <a:latin typeface="Montserrat"/>
              <a:ea typeface="Montserrat"/>
              <a:cs typeface="Montserrat"/>
              <a:sym typeface="Montserrat"/>
            </a:endParaRPr>
          </a:p>
          <a:p>
            <a:pPr indent="0" lvl="0" marL="0" rtl="0" algn="l">
              <a:spcBef>
                <a:spcPts val="0"/>
              </a:spcBef>
              <a:spcAft>
                <a:spcPts val="1600"/>
              </a:spcAft>
              <a:buNone/>
            </a:pPr>
            <a:r>
              <a:t/>
            </a:r>
            <a:endParaRPr>
              <a:solidFill>
                <a:schemeClr val="dk1"/>
              </a:solidFill>
              <a:latin typeface="Proxima Nova"/>
              <a:ea typeface="Proxima Nova"/>
              <a:cs typeface="Proxima Nova"/>
              <a:sym typeface="Proxima Nova"/>
            </a:endParaRPr>
          </a:p>
        </p:txBody>
      </p:sp>
      <p:pic>
        <p:nvPicPr>
          <p:cNvPr id="108" name="Google Shape;108;p18"/>
          <p:cNvPicPr preferRelativeResize="0"/>
          <p:nvPr/>
        </p:nvPicPr>
        <p:blipFill>
          <a:blip r:embed="rId3">
            <a:alphaModFix/>
          </a:blip>
          <a:stretch>
            <a:fillRect/>
          </a:stretch>
        </p:blipFill>
        <p:spPr>
          <a:xfrm>
            <a:off x="346772" y="1171349"/>
            <a:ext cx="2053475" cy="3080975"/>
          </a:xfrm>
          <a:prstGeom prst="rect">
            <a:avLst/>
          </a:prstGeom>
          <a:noFill/>
          <a:ln cap="flat" cmpd="sng" w="38100">
            <a:solidFill>
              <a:srgbClr val="000000"/>
            </a:solidFill>
            <a:prstDash val="solid"/>
            <a:miter lim="8000"/>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19"/>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HMW make politics fun and something Gen Z cares about?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POV 2: Giulia</a:t>
            </a:r>
            <a:endParaRPr/>
          </a:p>
        </p:txBody>
      </p:sp>
      <p:sp>
        <p:nvSpPr>
          <p:cNvPr id="119" name="Google Shape;119;p20"/>
          <p:cNvSpPr txBox="1"/>
          <p:nvPr>
            <p:ph idx="1" type="body"/>
          </p:nvPr>
        </p:nvSpPr>
        <p:spPr>
          <a:xfrm>
            <a:off x="2606025" y="1211350"/>
            <a:ext cx="6125700" cy="3386700"/>
          </a:xfrm>
          <a:prstGeom prst="rect">
            <a:avLst/>
          </a:prstGeom>
        </p:spPr>
        <p:txBody>
          <a:bodyPr anchorCtr="0" anchor="t" bIns="91425" lIns="91425" spcFirstLastPara="1" rIns="91425" wrap="square" tIns="91425">
            <a:noAutofit/>
          </a:bodyPr>
          <a:lstStyle/>
          <a:p>
            <a:pPr indent="-311150" lvl="0" marL="457200" rtl="0" algn="l">
              <a:lnSpc>
                <a:spcPct val="130000"/>
              </a:lnSpc>
              <a:spcBef>
                <a:spcPts val="100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We met </a:t>
            </a:r>
            <a:r>
              <a:rPr b="1" lang="en" sz="1300">
                <a:solidFill>
                  <a:schemeClr val="dk1"/>
                </a:solidFill>
                <a:latin typeface="Montserrat"/>
                <a:ea typeface="Montserrat"/>
                <a:cs typeface="Montserrat"/>
                <a:sym typeface="Montserrat"/>
              </a:rPr>
              <a:t>Giulia</a:t>
            </a:r>
            <a:r>
              <a:rPr lang="en" sz="1300">
                <a:solidFill>
                  <a:schemeClr val="dk1"/>
                </a:solidFill>
                <a:latin typeface="Montserrat"/>
                <a:ea typeface="Montserrat"/>
                <a:cs typeface="Montserrat"/>
                <a:sym typeface="Montserrat"/>
              </a:rPr>
              <a:t>, an 18 year old freshman at Stanford. She is very much disenfranchised with politics, mainly because she feels like politics today is too radical and is an echochamber of the same views. She does not claim to be politically interested, but knows her local politics and national politics well. We were </a:t>
            </a:r>
            <a:r>
              <a:rPr b="1" lang="en" sz="1300">
                <a:solidFill>
                  <a:schemeClr val="dk1"/>
                </a:solidFill>
                <a:latin typeface="Montserrat"/>
                <a:ea typeface="Montserrat"/>
                <a:cs typeface="Montserrat"/>
                <a:sym typeface="Montserrat"/>
              </a:rPr>
              <a:t>amazed to realize</a:t>
            </a:r>
            <a:r>
              <a:rPr lang="en" sz="1300">
                <a:solidFill>
                  <a:schemeClr val="dk1"/>
                </a:solidFill>
                <a:latin typeface="Montserrat"/>
                <a:ea typeface="Montserrat"/>
                <a:cs typeface="Montserrat"/>
                <a:sym typeface="Montserrat"/>
              </a:rPr>
              <a:t> that she reads a variety of news sources in order to get different political perspectives. She reads liberal (NYT), conservative (Breitbart), and moderate news sources to do so. It would </a:t>
            </a:r>
            <a:r>
              <a:rPr b="1" lang="en" sz="1300">
                <a:solidFill>
                  <a:schemeClr val="dk1"/>
                </a:solidFill>
                <a:latin typeface="Montserrat"/>
                <a:ea typeface="Montserrat"/>
                <a:cs typeface="Montserrat"/>
                <a:sym typeface="Montserrat"/>
              </a:rPr>
              <a:t>be game-changing to</a:t>
            </a:r>
            <a:r>
              <a:rPr lang="en" sz="1300">
                <a:solidFill>
                  <a:schemeClr val="dk1"/>
                </a:solidFill>
                <a:latin typeface="Montserrat"/>
                <a:ea typeface="Montserrat"/>
                <a:cs typeface="Montserrat"/>
                <a:sym typeface="Montserrat"/>
              </a:rPr>
              <a:t> have people learn about various different perspectives in order to make political conversations more informed and civil.</a:t>
            </a:r>
            <a:endParaRPr sz="1300">
              <a:solidFill>
                <a:schemeClr val="dk1"/>
              </a:solidFill>
              <a:latin typeface="Montserrat"/>
              <a:ea typeface="Montserrat"/>
              <a:cs typeface="Montserrat"/>
              <a:sym typeface="Montserrat"/>
            </a:endParaRPr>
          </a:p>
          <a:p>
            <a:pPr indent="0" lvl="0" marL="0" rtl="0" algn="l">
              <a:spcBef>
                <a:spcPts val="0"/>
              </a:spcBef>
              <a:spcAft>
                <a:spcPts val="1600"/>
              </a:spcAft>
              <a:buNone/>
            </a:pPr>
            <a:r>
              <a:t/>
            </a:r>
            <a:endParaRPr>
              <a:solidFill>
                <a:schemeClr val="dk1"/>
              </a:solidFill>
              <a:latin typeface="Proxima Nova"/>
              <a:ea typeface="Proxima Nova"/>
              <a:cs typeface="Proxima Nova"/>
              <a:sym typeface="Proxima Nova"/>
            </a:endParaRPr>
          </a:p>
        </p:txBody>
      </p:sp>
      <p:pic>
        <p:nvPicPr>
          <p:cNvPr id="120" name="Google Shape;120;p20"/>
          <p:cNvPicPr preferRelativeResize="0"/>
          <p:nvPr/>
        </p:nvPicPr>
        <p:blipFill rotWithShape="1">
          <a:blip r:embed="rId3">
            <a:alphaModFix/>
          </a:blip>
          <a:srcRect b="0" l="0" r="46152" t="0"/>
          <a:stretch/>
        </p:blipFill>
        <p:spPr>
          <a:xfrm>
            <a:off x="545725" y="1211350"/>
            <a:ext cx="1770475" cy="3279850"/>
          </a:xfrm>
          <a:prstGeom prst="rect">
            <a:avLst/>
          </a:prstGeom>
          <a:noFill/>
          <a:ln cap="flat" cmpd="sng" w="38100">
            <a:solidFill>
              <a:srgbClr val="000000"/>
            </a:solidFill>
            <a:prstDash val="solid"/>
            <a:miter lim="8000"/>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HMW use young voters to educate each other?</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